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4D100-C40A-4245-8444-4A186AEB24D6}" type="datetimeFigureOut">
              <a:rPr lang="ru-RU" smtClean="0"/>
              <a:pPr/>
              <a:t>05.09.2024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9B43-7F45-4725-BD13-38191B638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4D100-C40A-4245-8444-4A186AEB24D6}" type="datetimeFigureOut">
              <a:rPr lang="ru-RU" smtClean="0"/>
              <a:pPr/>
              <a:t>05.09.2024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9B43-7F45-4725-BD13-38191B638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4D100-C40A-4245-8444-4A186AEB24D6}" type="datetimeFigureOut">
              <a:rPr lang="ru-RU" smtClean="0"/>
              <a:pPr/>
              <a:t>05.09.2024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9B43-7F45-4725-BD13-38191B638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4D100-C40A-4245-8444-4A186AEB24D6}" type="datetimeFigureOut">
              <a:rPr lang="ru-RU" smtClean="0"/>
              <a:pPr/>
              <a:t>05.09.2024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9B43-7F45-4725-BD13-38191B638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4D100-C40A-4245-8444-4A186AEB24D6}" type="datetimeFigureOut">
              <a:rPr lang="ru-RU" smtClean="0"/>
              <a:pPr/>
              <a:t>05.09.2024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9B43-7F45-4725-BD13-38191B638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4D100-C40A-4245-8444-4A186AEB24D6}" type="datetimeFigureOut">
              <a:rPr lang="ru-RU" smtClean="0"/>
              <a:pPr/>
              <a:t>05.09.2024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9B43-7F45-4725-BD13-38191B638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4D100-C40A-4245-8444-4A186AEB24D6}" type="datetimeFigureOut">
              <a:rPr lang="ru-RU" smtClean="0"/>
              <a:pPr/>
              <a:t>05.09.2024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9B43-7F45-4725-BD13-38191B638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4D100-C40A-4245-8444-4A186AEB24D6}" type="datetimeFigureOut">
              <a:rPr lang="ru-RU" smtClean="0"/>
              <a:pPr/>
              <a:t>05.09.2024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9B43-7F45-4725-BD13-38191B638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4D100-C40A-4245-8444-4A186AEB24D6}" type="datetimeFigureOut">
              <a:rPr lang="ru-RU" smtClean="0"/>
              <a:pPr/>
              <a:t>05.09.2024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9B43-7F45-4725-BD13-38191B638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4D100-C40A-4245-8444-4A186AEB24D6}" type="datetimeFigureOut">
              <a:rPr lang="ru-RU" smtClean="0"/>
              <a:pPr/>
              <a:t>05.09.2024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9B43-7F45-4725-BD13-38191B638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4D100-C40A-4245-8444-4A186AEB24D6}" type="datetimeFigureOut">
              <a:rPr lang="ru-RU" smtClean="0"/>
              <a:pPr/>
              <a:t>05.09.2024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9B43-7F45-4725-BD13-38191B638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4D100-C40A-4245-8444-4A186AEB24D6}" type="datetimeFigureOut">
              <a:rPr lang="ru-RU" smtClean="0"/>
              <a:pPr/>
              <a:t>05.09.2024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C9B43-7F45-4725-BD13-38191B638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564904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2">
                    <a:lumMod val="50000"/>
                  </a:schemeClr>
                </a:solidFill>
              </a:rPr>
              <a:t>Основные критерии оценки качества и безопасности сырья мясной и молочной отрасли: безопасность; пищевая и биологическая ценность, химический состав и физико-химические свойства</a:t>
            </a:r>
            <a:endParaRPr lang="ru-RU" sz="3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5940152" y="764704"/>
            <a:ext cx="12617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2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	Критерием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оценки качества пищевой ценности является содер­жание в 100 г съедобной части продукта белков, жиров, углево­дов (в г), некоторых витаминов, макро- и микроэлементов (в мг), энергетическая ценность (в ккал или кДж), дополнительные по­казатели.</a:t>
            </a:r>
          </a:p>
        </p:txBody>
      </p:sp>
    </p:spTree>
    <p:extLst>
      <p:ext uri="{BB962C8B-B14F-4D97-AF65-F5344CB8AC3E}">
        <p14:creationId xmlns:p14="http://schemas.microsoft.com/office/powerpoint/2010/main" val="1983230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Мерой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пищевой ценности продукта может служить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интегральный скор,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который характеризует степень соответствия оцениваемого продукта оптимально сбалансированному суточному рациону с учетом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энергосодержания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и наиболее важных качественных показателей. </a:t>
            </a:r>
          </a:p>
        </p:txBody>
      </p:sp>
    </p:spTree>
    <p:extLst>
      <p:ext uri="{BB962C8B-B14F-4D97-AF65-F5344CB8AC3E}">
        <p14:creationId xmlns:p14="http://schemas.microsoft.com/office/powerpoint/2010/main" val="1427421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Интегральный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скор определяют обычно в расчете на такую массу продукта, которая обеспечивает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10 % энергии суточного рациона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(например 300 ккал, при суточном рационе в 3000 ккал). Для определения интегрального скора вначале находят по соответствующим таблицам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энергосодержание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100 г оцениваемого продукта, после чего вычисляют его массу, обеспечивающую 300 ккал энергии, а затем рассчитывают в найденном количестве продукта содержание важнейших питательных веществ. Полученные по каждому из этих веществ величины представляют в виде процента от общего количества соответствующего вещества, содержащегося в оптимально сбалансированном суточном рационе.</a:t>
            </a:r>
          </a:p>
        </p:txBody>
      </p:sp>
    </p:spTree>
    <p:extLst>
      <p:ext uri="{BB962C8B-B14F-4D97-AF65-F5344CB8AC3E}">
        <p14:creationId xmlns:p14="http://schemas.microsoft.com/office/powerpoint/2010/main" val="24214250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ru-RU" sz="27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Таблица 1 - </a:t>
            </a:r>
            <a:r>
              <a:rPr lang="ru-RU" sz="2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Интегральный скор некоторых продуктов </a:t>
            </a:r>
            <a:r>
              <a:rPr lang="ru-RU" sz="27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питания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0552917"/>
              </p:ext>
            </p:extLst>
          </p:nvPr>
        </p:nvGraphicFramePr>
        <p:xfrm>
          <a:off x="457200" y="1417641"/>
          <a:ext cx="8229599" cy="50356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7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74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06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352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69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419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135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Показатели химического состава и энергосодержания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Говядина 1 категории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Свинина жирная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Треска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Молоко коровье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Хлеб из пшеничной муки 1 сорта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Картофель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Сахар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7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Белки, всего — животные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3360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814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78146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1628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8,00,0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8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Жиры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330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0,42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8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Углеводы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8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Натрий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8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Калий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55,0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8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Кальций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18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Фосфор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8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Железо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21,0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18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Витамин С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90,0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18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Витамин B</a:t>
                      </a:r>
                      <a:r>
                        <a:rPr lang="ru-RU" sz="1200" baseline="-250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25,0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18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Витамин В</a:t>
                      </a:r>
                      <a:r>
                        <a:rPr lang="ru-RU" sz="1200" baseline="-250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18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Энергосодержание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7279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Более частными показателями, характеризующими пищевую ценность продуктов, являются биологическая, энергетическая цен­ность и биологическая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эффективность.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Энергетическая ценность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пищевого продукта характеризует его усвояемую энергию, то есть ту долю суммарной энергии химических связей белков, жиров и углеводов, которая может высвобождаться в процессе биологического окисления и использоваться для обеспечения физиологических функций организма. Величина этой энергии зависит главным образом от степени усвоения питательных веществ данного пищевого продукта. </a:t>
            </a:r>
          </a:p>
        </p:txBody>
      </p:sp>
    </p:spTree>
    <p:extLst>
      <p:ext uri="{BB962C8B-B14F-4D97-AF65-F5344CB8AC3E}">
        <p14:creationId xmlns:p14="http://schemas.microsoft.com/office/powerpoint/2010/main" val="28483613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2 -  </a:t>
            </a:r>
            <a:r>
              <a:rPr lang="ru-RU" sz="3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Усвояемость питательных веществ (в %) из разных пищевых продуктов</a:t>
            </a:r>
            <a:r>
              <a:rPr lang="ru-RU" sz="3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2473497"/>
              </p:ext>
            </p:extLst>
          </p:nvPr>
        </p:nvGraphicFramePr>
        <p:xfrm>
          <a:off x="606388" y="1700808"/>
          <a:ext cx="8080412" cy="47525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169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44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60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28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406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Пищевые продукты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Питательные вещества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0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белки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жиры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углеводы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Животная пища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Злаки и хлебные культуры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85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98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Сушеные овощи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78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97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Свежие овощи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83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Фрукты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85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Смешанная пища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98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3746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Биологической ценностью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называют показатель качества пище­вого белка, отражающий степень соответствия его аминокислот­ного состава потребностям организма в аминокислотах для синте­за белка.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3261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	Одновременно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с определением аминокислотного скора выявляют лимитирующую для данного белка незаменимую аминокислоту, то есть ту, для которой скор является наименьшим. </a:t>
            </a:r>
          </a:p>
          <a:p>
            <a:pPr marL="0" indent="0" algn="just">
              <a:buNone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	К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показателям биологической ценности продуктов питания по качеству пищевых белков, определяемым простыми расчетными методами, можно отнести следующие: </a:t>
            </a:r>
          </a:p>
          <a:p>
            <a:pPr lvl="0" algn="just"/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отношение содержания незаменимых аминокислот (НАК) и общего азота белка (ОАБ) в 100 г белка, выраженное в граммах незаменимых аминокислот на 1 г азота; </a:t>
            </a:r>
          </a:p>
          <a:p>
            <a:pPr lvl="0" algn="just"/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количество незаменимых аминокислот в 100 г белка. </a:t>
            </a:r>
          </a:p>
          <a:p>
            <a:pPr algn="just"/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5043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При оценке белков с помощью этих показателей исходят из того, что у белков с высокой биологической ценностью отношение НАК/ОАБ составляет не менее 2,5, а количество незаменимых аминокислот в 100 г белка — не менее 40. Остальные белки имеют низкую биологическую ценность.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52600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Таблица3 -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Биологическая ценность различных белков по расчетным показателям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0013209"/>
              </p:ext>
            </p:extLst>
          </p:nvPr>
        </p:nvGraphicFramePr>
        <p:xfrm>
          <a:off x="683569" y="1417638"/>
          <a:ext cx="8003231" cy="56113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92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6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07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815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Белки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НАК/ОАБ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Количество незаменимых аминокислот в 100 г белка, г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36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Яйца куриного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3,2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47,2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6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Молока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3,1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45,0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6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Мяса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2,8—2,9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41,2—42,5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6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Рыбы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2,7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40,0—42,0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6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Ржи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2,1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29,3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6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Пшеницы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2,0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27,6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" marR="15240" marT="15240" marB="1524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5481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Вопросы: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514350" lvl="0" indent="-514350" algn="just">
              <a:lnSpc>
                <a:spcPct val="120000"/>
              </a:lnSpc>
              <a:buAutoNum type="arabicPeriod"/>
            </a:pPr>
            <a:r>
              <a:rPr lang="ru-RU" sz="4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4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документы в области оценки качества и безопасности  пищевых продуктов</a:t>
            </a:r>
            <a:r>
              <a:rPr lang="ru-RU" sz="4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lvl="0" indent="-514350" algn="just">
              <a:lnSpc>
                <a:spcPct val="120000"/>
              </a:lnSpc>
              <a:buAutoNum type="arabicPeriod"/>
            </a:pPr>
            <a:r>
              <a:rPr lang="ru-RU" sz="4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4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показатели оценки безопасности и качества сырья животного происхождения:</a:t>
            </a:r>
          </a:p>
          <a:p>
            <a:pPr algn="just">
              <a:lnSpc>
                <a:spcPct val="120000"/>
              </a:lnSpc>
            </a:pPr>
            <a:r>
              <a:rPr lang="ru-RU" sz="4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химический состав и физико-химические свойства;</a:t>
            </a:r>
          </a:p>
          <a:p>
            <a:pPr algn="just">
              <a:lnSpc>
                <a:spcPct val="120000"/>
              </a:lnSpc>
            </a:pPr>
            <a:r>
              <a:rPr lang="ru-RU" sz="4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пищевая и биологическая ценность;</a:t>
            </a:r>
          </a:p>
          <a:p>
            <a:pPr algn="just">
              <a:lnSpc>
                <a:spcPct val="120000"/>
              </a:lnSpc>
            </a:pPr>
            <a:r>
              <a:rPr lang="ru-RU" sz="4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безопасность</a:t>
            </a:r>
            <a:r>
              <a:rPr lang="ru-RU" sz="4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4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ru-RU" sz="4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сновные </a:t>
            </a:r>
            <a:r>
              <a:rPr lang="ru-RU" sz="4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химические загрязнители и токсические элементы, контролируемые в продуктах – сырье животного происхождения;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4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Основные </a:t>
            </a:r>
            <a:r>
              <a:rPr lang="ru-RU" sz="4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микробиологические показатели, контролируемые в продуктах – сырье животного происхождения.</a:t>
            </a:r>
          </a:p>
          <a:p>
            <a:pPr algn="just">
              <a:lnSpc>
                <a:spcPct val="120000"/>
              </a:lnSpc>
            </a:pPr>
            <a:r>
              <a:rPr lang="ru-RU" sz="4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О биологической ценности продуктов питания можно судить также по их липидному компоненту, в частности по качественному составу полиненасыщенных жирных кислот. </a:t>
            </a:r>
          </a:p>
        </p:txBody>
      </p:sp>
    </p:spTree>
    <p:extLst>
      <p:ext uri="{BB962C8B-B14F-4D97-AF65-F5344CB8AC3E}">
        <p14:creationId xmlns:p14="http://schemas.microsoft.com/office/powerpoint/2010/main" val="7591820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Безопасность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Более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широко безопасность пищевых продуктов можно тракто­вать как отсутствие токсического, канцерогенного, тератогенно­го, мутагенного или иного неблагоприятного действия продуктов на организм человека при употреблении их в общепринятых коли­чествах. </a:t>
            </a:r>
          </a:p>
        </p:txBody>
      </p:sp>
    </p:spTree>
    <p:extLst>
      <p:ext uri="{BB962C8B-B14F-4D97-AF65-F5344CB8AC3E}">
        <p14:creationId xmlns:p14="http://schemas.microsoft.com/office/powerpoint/2010/main" val="21258286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chemeClr val="tx2">
                    <a:lumMod val="75000"/>
                  </a:schemeClr>
                </a:solidFill>
              </a:rPr>
              <a:t>Основные химические загрязнители и токсические элементы, контролируемые в продуктах – сырье животного происхождения.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tx2">
                    <a:lumMod val="75000"/>
                  </a:schemeClr>
                </a:solidFill>
              </a:rPr>
            </a:b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1. Согласно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СанПиН 1078-01, во всех видах продовольственного сырья животного происхождения контролируются пестициды: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гексахлорциклогексан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(альфа, бета, гамма-изомеры), ДДТ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ru-RU" dirty="0" err="1">
                <a:solidFill>
                  <a:srgbClr val="002060"/>
                </a:solidFill>
              </a:rPr>
              <a:t>дихлордифенилтрихлорметилметан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) и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его метаболиты.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2. В продуктах животного происхождения контролируются остаточные количества стимуляторов роста животных (в том числе гормональных препаратов) и лекарственных средств (в том числе антибиотиков), применяемых в животноводстве для целей откорма, лечения и профилактики заболеваний скота и птицы.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7091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3. В продовольственном сырье нормируется содержание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микотоксинов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-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афлатоксина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В1,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дезоксиниваленола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(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вомитоксина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),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зеараленона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Т-2 токсина,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афлатоксина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М1 - в молоке и молочных продуктах.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4. В мясе, мясопродуктах, субпродуктах убойного скота и птицы контролируются как допущенные к применению в сельском хозяйстве кормовые антибиотики -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гризин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бацитрацин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так и лечебные антибиотики, наиболее часто используемые в ветеринарии - антибиотики тетрациклиновой группы, левомицетин. В молоке и молочных продуктах контролируются пенициллин, стрептомицин, антибиотики тетрациклиновой группы, левомицетин; в яйцах и яйцепродуктах -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бацитрацин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антибиотики тетрациклиновой группы, стрептомицин, левомицетин.</a:t>
            </a:r>
          </a:p>
          <a:p>
            <a:pPr algn="just"/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9320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5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. В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сырье животного происхождения нормируются </a:t>
            </a:r>
            <a:r>
              <a:rPr lang="ru-RU" sz="2800" dirty="0" err="1">
                <a:solidFill>
                  <a:schemeClr val="tx2">
                    <a:lumMod val="75000"/>
                  </a:schemeClr>
                </a:solidFill>
              </a:rPr>
              <a:t>диоксины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tx2">
                    <a:lumMod val="75000"/>
                  </a:schemeClr>
                </a:solidFill>
              </a:rPr>
              <a:t>полихлорированные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2">
                    <a:lumMod val="75000"/>
                  </a:schemeClr>
                </a:solidFill>
              </a:rPr>
              <a:t>бифенилы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 контролируются в рыбе и рыбопродуктах.</a:t>
            </a:r>
          </a:p>
          <a:p>
            <a:pPr marL="0" indent="0" algn="just">
              <a:buNone/>
            </a:pPr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6. В отдельных видах сырья животного происхождения контролируются: содержание азотсодержащих соединений: гистамина - в рыбе семейств лососевых и скумбриевых (в том числе группа тунцовых); N-</a:t>
            </a:r>
            <a:r>
              <a:rPr lang="ru-RU" sz="2800" dirty="0" err="1">
                <a:solidFill>
                  <a:schemeClr val="tx2">
                    <a:lumMod val="75000"/>
                  </a:schemeClr>
                </a:solidFill>
              </a:rPr>
              <a:t>нитрозаминов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 - в рыбе и рыбопродуктах. В молоке сыром контролируется наличие ингибирующих веществ и меламина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0" indent="0" algn="just">
              <a:buNone/>
            </a:pPr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7. В пищевых продуктах контролируется содержание радионуклидов по цезию-137 и стронцию-90.</a:t>
            </a:r>
          </a:p>
          <a:p>
            <a:pPr marL="0" indent="0" algn="just">
              <a:buNone/>
            </a:pP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66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Ртуть — токсичный яд кумулятивного действия (т. е. способный накапливаться). Из продуктов животного происхождения ртуть со­держится в хищных рыбах, таких как тунец, в почках животных — до 0,2 мг/кг. Из растительных продуктов ртуть больше всего содер­жится в орехах, какао-бобах и шоколаде — до 0,1 мг/кг. В боль­шинстве остальных продуктов содержание ртути не превышает 0,01-0,03 мг/кг.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83117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Свинец — яд высокой токсичности. Его естественное содержа­ние в растительных и животных продуктах обычно не превышает 0,5-1 мг/кг. Больше свинца обнаруживают в хищных рыбах (тун­це — до 2 мг/кг), моллюсках и ракообразных (до 10 мг/кг). Сильное загрязнение свинцом происходит от сгорания этилированного бензина. Тетраэтилсвинец, добавляемый в коли­честве около 0,1% в бензин для повышения октанового числа, весьма летуч и более токсичен, чем сам свинец и его неорганичес­кие соединения. Тетраэтилсвинец легко попадает в почву и загряз­няет пищевые продукты. Поэтому продукты, выращенные вдоль автострад, содержат повышенное количество свинца.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52399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Весьма токсичный элемент — кадмий. Его естественный уро­вень в пищевых продуктах примерно в 5-10 раз ниже, чем свинца. Повышенные концентрации кадмия наблюдаются в почках животных (до 1 мг/кг) и рыбе (до 0,2 мг/кг). </a:t>
            </a:r>
          </a:p>
          <a:p>
            <a:pPr algn="just"/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Микотоксины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— это продукты метаболизма плесневых грибов, обладающие токсическим эффектом в чрезвычайно малых количе­ствах. Грибами, образующими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микотоксины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в основном поража­ются растительные продукты. Оптимальные температура для раз­вития плесневых грибов — около 30° С, влажность — около 85%. Токсины плесени диффундируют вглубь весьма интенсивно и визуально степень их проникновения установить невозможно.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0384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Один из наиболее опасных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микотоксинов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—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афлатоксин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обла­дающий как токсическим, так и канцерогенным действием. Наи­более изучены пять основных представителей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афлатоксинов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Афлатоксины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чаще всего встречаются в арахисе и кукурузе. В зерновых продуктах встречается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зеараленон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дезоксивинилваленол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В животных продуктах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микотоксины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обнаруживаются только в молоке в случаях, когда коровы съедают плесневелые корма.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21885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Пестициды (ядохимикаты) — это химические вещества, при­меняемые в сельском хозяйстве для защиты культурных растений от сорняков, вредителей и болезней. При правильном применении остаточное количество пестицидов в продуктах не превышает пре­дельно допустимой концентрации. Однако при нарушении сроков опрыскивания и дозы применения пестициды могут содержаться в повышенной концентрации в продукте.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4100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908720"/>
            <a:ext cx="8928992" cy="114300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Основные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документы в области оценки качества и безопасности  пищевых продуктов.</a:t>
            </a:r>
            <a:b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Обязательность </a:t>
            </a:r>
            <a:r>
              <a:rPr lang="ru-RU" sz="2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соблюдения требований к качеству и безопасности пищевых продуктов регламентируется Федеральным законом 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 качестве и безопасности пищевых продуктов» </a:t>
            </a: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(2.01.2000 г № 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29-ФЗ</a:t>
            </a: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)».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209331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Статье 4 данного ФЗ указано, что: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«Качество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безопасность пищевых продуктов, материалов и изделий обеспечиваются посредством:</a:t>
            </a:r>
          </a:p>
          <a:p>
            <a:pPr algn="just"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проведения гражданами, в том числе индивидуальными предпринимателями, и юридическими лицами, осуществляющими деятельность по изготовлению и обороту пищевых продуктов, материалов и изделий, организационных, агрохимических, ветеринарных, технологических, инженерно-технических, санитарно-противоэпидемических и фитосанитарных мероприятий по выполнению требований нормативных документов к пищевым продуктам, материалам и изделиям, условиям их изготовления, хранения, перевозок и реализации;</a:t>
            </a:r>
          </a:p>
          <a:p>
            <a:pPr algn="just"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проведения производственного контроля за качеством и безопасностью пищевых продуктов, материалов и изделий, условиями их изготовления, хранения, перевозок и реализации».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Канцерогены — это вещества, которые при длительном воз­действии (употреблении в пищу, вдыхании, попадании на кожу и т.д.) способны вызвать в организме человека канцерогенное действие, т.е. возникновение злокачественных заболеваний. В связи с хроническим действием посторонних веществ все боль­шее значение приобретает исследование механизмов возник­новения опухолей и связанного с этим риска для здоровья че­ловека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674438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Нитрозамины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образуются при взаимодействии нитритов со вто­ричными и третичными аминами. Больше всего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нитрозаминов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об­наружено :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копченых мясных изделиях, колбасах, приготовлен­ных с добавлением нитритов, — до 80 мкг/кг, 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соленой и копче­ной рыбе — до 110 мкг/кг, 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сырах, прошедших фазу фермента­ции, — до 10 мкг/кг, 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пиве — до 12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мкг/л.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Полициклические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ароматические углеводороды (ПАУ) образу­ются, как правило, при термическом воздействии на пищевые про­дукты. Насчитывается более 200 представителей этой группы со­единений. Наиболее изученным является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бензапирен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Он образу­ется при жарке зерен кофе — до 0,5 мкг/кг, в подгоревшей корке хлеба — до 0,5 мкг/кг, при сушке зерна дымом из бурого угля или мазута — до 4 мкг/кг, при копчении в домашних условиях рыбы или мяса — до 1,5, иногда до 50 мкг/кг.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92372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85000" lnSpcReduction="20000"/>
          </a:bodyPr>
          <a:lstStyle/>
          <a:p>
            <a:pPr marL="0" indent="542925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Многие токсичные вещества обладают тератогенным действи­ем. Под тератогенным действием подразумевают аномалии в раз­витии плода, вызванные структурными, функциональными и био­химическими изменениями в организме матери и плода.</a:t>
            </a:r>
          </a:p>
          <a:p>
            <a:pPr marL="0" indent="542925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Мутагенным действием называют индукцию качественных и ко­личественных изменений в генетическом аппарате организма. Раз­личают два основных типа генетических повреждений — хромо­сомные и генные мутации.</a:t>
            </a:r>
          </a:p>
          <a:p>
            <a:pPr marL="0" indent="542925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 мутагенным веществам относятся в первую очередь радиоак­тивные изотопы, радионуклиды и некоторые сильные химические вещества, относящиеся к группе отравляющих веществ.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62147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542925" algn="just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Антибиотики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 последние годы они широко ис­пользуются для лечения животных. Наличие антибиотиков в пи­щевых продуктах вызывает различные аллергические заболевания, особенно у детей. 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Во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всех видах продовольственного сырья животного происхождения контролируются токсические элементы: свинец, мышьяк, ртуть, кадмий.</a:t>
            </a:r>
          </a:p>
        </p:txBody>
      </p:sp>
    </p:spTree>
    <p:extLst>
      <p:ext uri="{BB962C8B-B14F-4D97-AF65-F5344CB8AC3E}">
        <p14:creationId xmlns:p14="http://schemas.microsoft.com/office/powerpoint/2010/main" val="16450213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/>
          </a:bodyPr>
          <a:lstStyle/>
          <a:p>
            <a:pPr marL="0" indent="542925" algn="just">
              <a:buNone/>
            </a:pP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Диоксины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- абсолютно уникальные вещества. Специально их никто не производит, они образуются как побочные продукты высокотемпературных химических реакций с участием хлора и попадают в окружающую среду с продукцией или отходами многих технологий. Данные ксенобиотики (вещества, являющиеся чужеродными естественной среде и человеку) представляют собой группу химических соединений, характеризующуюся наличием хлора, связанного с атомами углерода. </a:t>
            </a:r>
          </a:p>
          <a:p>
            <a:pPr algn="just"/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8608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Основные микробиологические показатели, контролируемые в продуктах – сырье животного происхождения.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общая бактериальная обсемененность, или количество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мезофильных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аэробных и факультативно анаэробных микроорганизмов (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КМАФАнМ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), КОЕ\г,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бактерии группы кишечной палочки, или БГКП (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колиформы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) (этот показатель не контролируется в молоке сыром и тушках птицы сырых),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патогенные микроорганизмы, в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т.ч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сальмонеллы (в 25 г. продукта),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наличие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Listeria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monocitogenes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(в 25 г. продукта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) (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СанПиН  2.3.2.1078-01 "Гигиенические требования к безопасности и пищевой ценности пищевых  продуктов"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); 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в морской рыбе –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Vibrio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parahaemolyticus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5477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Качество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пищевых продуктов - совокупность характеристик пищевых продуктов, способных удовлетворять потребности человека в пище при обычных условиях их использования.</a:t>
            </a:r>
          </a:p>
          <a:p>
            <a:pPr algn="just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Безопасность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пищевых продуктов - состояние обоснованной уверенности в том, что пищевые продукты при обычных условиях их использования не являются вредными и не представляют опасности для здоровья нынешнего и будущих поколений.</a:t>
            </a:r>
          </a:p>
          <a:p>
            <a:pPr algn="just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Санитарно-эпидемиологических правилах и нормативах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СанПиН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2.3.2.1078-01 "Гигиенические требования безопасности и пищевой ценности пищевых продуктов" (утв. Главным государственным санитарным врачом РФ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14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ноября 2001 г.) (с последними изменениями от 6 июля 2011 г.).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В основном тексте и 18 приложениях к 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</a:rPr>
              <a:t>СанПиН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 изложены:</a:t>
            </a:r>
            <a:b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ru-RU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- Гигиенические требования безопасности, а конкретно, критерии безопасности пищевых продуктов в микробиологическом и радиационном отношении, по содержанию химических загрязнителей; указано, по каким именно химическим загрязнителям в обязательном порядке оценивается безопасность того или иного пищевого продукта;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-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Паразитологические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показатели безопасности рыбы, ракообразных, моллюсков, земноводных, пресмыкающихся и продуктов их переработки;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- Пищевые добавки, не оказывающие вредного воздействия на здоровье человека при использовании для изготовления пищевых продуктов;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/>
              <a:t>-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Порядок оценки безопасности пищевых продуктов, полученных из генно-инженерно-модифицированных организмов растительного происхождения, а также при надзоре (контроле) за оборотом таких пищевых продуктов; 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Санитарно-эпидемиологические требования к органическим продуктам;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Санитарно-эпидемиологические требования безопасности и пищевой ценности специализированных пищевых продуктов для питания спортсменов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Рекомендуемое содержание белков, жиров и углеводов в отдельных пищевых продуктах.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4164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8667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2. Основные </a:t>
            </a:r>
            <a:r>
              <a:rPr lang="ru-RU" sz="3600" b="1" dirty="0">
                <a:solidFill>
                  <a:schemeClr val="tx2">
                    <a:lumMod val="50000"/>
                  </a:schemeClr>
                </a:solidFill>
              </a:rPr>
              <a:t>показатели оценки безопасности и качества сырья животного </a:t>
            </a: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происхождения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</a:rPr>
              <a:t>2.1. Химический </a:t>
            </a:r>
            <a:r>
              <a:rPr lang="ru-RU" b="1" i="1" dirty="0">
                <a:solidFill>
                  <a:schemeClr val="tx2">
                    <a:lumMod val="50000"/>
                  </a:schemeClr>
                </a:solidFill>
              </a:rPr>
              <a:t>состав и физико-химические свойства пищевых продуктов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FontTx/>
              <a:buChar char="-"/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содержание 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белков, жиров, витаминов,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микро- 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и макроэлементов, их аминокислотного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состава;</a:t>
            </a:r>
          </a:p>
          <a:p>
            <a:pPr algn="just">
              <a:buFontTx/>
              <a:buChar char="-"/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стабильность свойств, определяющих степень возможных изменений пищевой ценности и безвредности продукта в процессе хранения, транспортировки, реализации. </a:t>
            </a:r>
            <a:endParaRPr lang="ru-RU" sz="28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FontTx/>
              <a:buChar char="-"/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в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лияние 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на стабильность свойств продуктов имеют такие физико-химические показатели, как рН и </a:t>
            </a:r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водосвязывающая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 способность для мяса и титруемая кислотность для молока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309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1877" y="332656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2.2. Пищевая </a:t>
            </a:r>
            <a:r>
              <a:rPr lang="ru-RU" sz="28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биологическая </a:t>
            </a:r>
            <a:r>
              <a:rPr lang="ru-RU" sz="2800" b="1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ценность</a:t>
            </a:r>
            <a:r>
              <a:rPr lang="ru-RU" sz="28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i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Согласно ФЗ №29, под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пищевой ценностью пищевого продукта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понимают совокупность его свойств, при наличии которых удовлетворяются физиологические потребности человека в необходимых веществах и энергии.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22182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1909</Words>
  <Application>Microsoft Office PowerPoint</Application>
  <PresentationFormat>Экран (4:3)</PresentationFormat>
  <Paragraphs>239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0" baseType="lpstr">
      <vt:lpstr>Arial</vt:lpstr>
      <vt:lpstr>Calibri</vt:lpstr>
      <vt:lpstr>Times New Roman</vt:lpstr>
      <vt:lpstr>Wingdings</vt:lpstr>
      <vt:lpstr>Тема Office</vt:lpstr>
      <vt:lpstr>Основные критерии оценки качества и безопасности сырья мясной и молочной отрасли: безопасность; пищевая и биологическая ценность, химический состав и физико-химические свойства</vt:lpstr>
      <vt:lpstr>Вопросы:</vt:lpstr>
      <vt:lpstr>1. Основные документы в области оценки качества и безопасности  пищевых продуктов.  Обязательность соблюдения требований к качеству и безопасности пищевых продуктов регламентируется Федеральным законом «О качестве и безопасности пищевых продуктов» (2.01.2000 г № 29-ФЗ)». </vt:lpstr>
      <vt:lpstr>Презентация PowerPoint</vt:lpstr>
      <vt:lpstr>Презентация PowerPoint</vt:lpstr>
      <vt:lpstr>В основном тексте и 18 приложениях к СанПиН изложены: </vt:lpstr>
      <vt:lpstr>Презентация PowerPoint</vt:lpstr>
      <vt:lpstr>2. Основные показатели оценки безопасности и качества сырья животного происхождения </vt:lpstr>
      <vt:lpstr>2.2. Пищевая и биологическая ценность </vt:lpstr>
      <vt:lpstr>Презентация PowerPoint</vt:lpstr>
      <vt:lpstr>Презентация PowerPoint</vt:lpstr>
      <vt:lpstr>Презентация PowerPoint</vt:lpstr>
      <vt:lpstr>Таблица 1 -  Интегральный скор некоторых продуктов питания</vt:lpstr>
      <vt:lpstr>Более частными показателями, характеризующими пищевую ценность продуктов, являются биологическая, энергетическая цен­ность и биологическая эффективность.</vt:lpstr>
      <vt:lpstr>Таблица 2 -   Усвояемость питательных веществ (в %) из разных пищевых продуктов  </vt:lpstr>
      <vt:lpstr>Презентация PowerPoint</vt:lpstr>
      <vt:lpstr>Презентация PowerPoint</vt:lpstr>
      <vt:lpstr>Презентация PowerPoint</vt:lpstr>
      <vt:lpstr>Таблица3 -  Биологическая ценность различных белков по расчетным показателям </vt:lpstr>
      <vt:lpstr>Презентация PowerPoint</vt:lpstr>
      <vt:lpstr>Безопасность</vt:lpstr>
      <vt:lpstr>Основные химические загрязнители и токсические элементы, контролируемые в продуктах – сырье животного происхождения.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микробиологические показатели, контролируемые в продуктах – сырье животного происхождения.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критерии оценки качества и безопасности сырья мясной и молочной отрасли: безопасность; пищевая и биологическая ценность, химический состав и физико-химические свойства</dc:title>
  <dc:creator>ЕЛЕНА-СВЕТЛАКОВА</dc:creator>
  <cp:lastModifiedBy>Admin</cp:lastModifiedBy>
  <cp:revision>34</cp:revision>
  <dcterms:created xsi:type="dcterms:W3CDTF">2019-09-04T07:57:33Z</dcterms:created>
  <dcterms:modified xsi:type="dcterms:W3CDTF">2024-09-05T06:58:15Z</dcterms:modified>
</cp:coreProperties>
</file>